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2133419b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2133419b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621b8299bd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621b8299bd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621b8299bd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621b8299bd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621b8299bd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621b8299bd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621b8299bd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621b8299bd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621b8299bd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621b8299bd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621b8299bd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621b8299bd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621b8299bd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621b8299bd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621b8299bd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621b8299bd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621b8299bd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621b8299bd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621b8299bd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621b8299bd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62133419b1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62133419b1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621b8299bd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621b8299bd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621b8299bd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621b8299bd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621b8299bd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621b8299bd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621b8299bd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621b8299bd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621b8299bd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621b8299bd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621b8299bd_0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621b8299bd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621b8299bd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621b8299bd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62133419b1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62133419b1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621b8299bd_0_1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621b8299bd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621b8299bd_0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621b8299bd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62133419b1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62133419b1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621b8299bd_0_1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621b8299bd_0_1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62133419b1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62133419b1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62133419b1_0_5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62133419b1_0_5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62133419b1_0_6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62133419b1_0_6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62133419b1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62133419b1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62133419b1_0_6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62133419b1_0_6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621b8299b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621b8299b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3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hyperlink" Target="https://threatvector.cylance.com/en_us/home/windows-registry-persistence-part-2-the-run-keys-and-search-order.html" TargetMode="External"/><Relationship Id="rId4" Type="http://schemas.openxmlformats.org/officeDocument/2006/relationships/image" Target="../media/image3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3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3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3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3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 rot="5400000">
            <a:off x="-1067762" y="1055663"/>
            <a:ext cx="5162475" cy="3026950"/>
          </a:xfrm>
          <a:prstGeom prst="flowChartManualInput">
            <a:avLst/>
          </a:prstGeom>
          <a:solidFill>
            <a:srgbClr val="FCD7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type="ctrTitle"/>
          </p:nvPr>
        </p:nvSpPr>
        <p:spPr>
          <a:xfrm>
            <a:off x="311700" y="2225475"/>
            <a:ext cx="8520600" cy="571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>
                <a:latin typeface="Courier New"/>
                <a:ea typeface="Courier New"/>
                <a:cs typeface="Courier New"/>
                <a:sym typeface="Courier New"/>
              </a:rPr>
              <a:t>Incident Response</a:t>
            </a:r>
            <a:endParaRPr sz="34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24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24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Grant Spencer and </a:t>
            </a:r>
            <a:r>
              <a:rPr lang="en" sz="24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RJ Joyce</a:t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b="-857" l="0" r="0" t="0"/>
          <a:stretch/>
        </p:blipFill>
        <p:spPr>
          <a:xfrm>
            <a:off x="8518900" y="108950"/>
            <a:ext cx="499749" cy="77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Don’t just kill the process!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9" name="Google Shape;139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You need to find out how the attacker got in and make sure they can’t in the future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Also, implant likely has persistence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So unless you mitigate infection vector and persistence mechanism, you’ll just be playing whack-a-mole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140" name="Google Shape;140;p22"/>
          <p:cNvPicPr preferRelativeResize="0"/>
          <p:nvPr/>
        </p:nvPicPr>
        <p:blipFill rotWithShape="1">
          <a:blip r:embed="rId3">
            <a:alphaModFix/>
          </a:blip>
          <a:srcRect b="-857" l="0" r="0" t="0"/>
          <a:stretch/>
        </p:blipFill>
        <p:spPr>
          <a:xfrm>
            <a:off x="8518900" y="108950"/>
            <a:ext cx="499749" cy="77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Logging and command history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46" name="Google Shape;146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Logs are stored in /var/log/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Most important log is /var/log/auth.log, which stores information about user logins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You can also look at any user’s command history, stored in the .bash_history, .history, and / or .sh_history files in their home directory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In many cases this info is incomplete or missing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147" name="Google Shape;147;p23"/>
          <p:cNvPicPr preferRelativeResize="0"/>
          <p:nvPr/>
        </p:nvPicPr>
        <p:blipFill rotWithShape="1">
          <a:blip r:embed="rId3">
            <a:alphaModFix/>
          </a:blip>
          <a:srcRect b="-857" l="0" r="0" t="0"/>
          <a:stretch/>
        </p:blipFill>
        <p:spPr>
          <a:xfrm>
            <a:off x="8518900" y="108950"/>
            <a:ext cx="499749" cy="77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Common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infection vectors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3" name="Google Shape;153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Default passwords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Misconfigured user accounts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Misconfigured / vulnerable services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154" name="Google Shape;154;p24"/>
          <p:cNvPicPr preferRelativeResize="0"/>
          <p:nvPr/>
        </p:nvPicPr>
        <p:blipFill rotWithShape="1">
          <a:blip r:embed="rId3">
            <a:alphaModFix/>
          </a:blip>
          <a:srcRect b="-857" l="0" r="0" t="0"/>
          <a:stretch/>
        </p:blipFill>
        <p:spPr>
          <a:xfrm>
            <a:off x="8518900" y="108950"/>
            <a:ext cx="499749" cy="77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Privilege Escalation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60" name="Google Shape;160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Exploits commonly target SUID binaries to escalate privileges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Check /etc/sudoers for unusual entries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Check /etc/groups for suspicious users in privileged groups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 b="-857" l="0" r="0" t="0"/>
          <a:stretch/>
        </p:blipFill>
        <p:spPr>
          <a:xfrm>
            <a:off x="8518900" y="108950"/>
            <a:ext cx="499749" cy="77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Persistence via services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67" name="Google Shape;167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Implants are commonly installed as a service because services automatically run at boot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Remove persistence and stop service: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↳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ystemctl disable [service_name] / service [service_name] disable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↳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ystemctl stop [service_name] / service [service_name] stop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Scripts in /etc/init.d are automatically executed at boot to start services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↳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Can manually inspect these for suspicious entries 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168" name="Google Shape;168;p26"/>
          <p:cNvPicPr preferRelativeResize="0"/>
          <p:nvPr/>
        </p:nvPicPr>
        <p:blipFill rotWithShape="1">
          <a:blip r:embed="rId3">
            <a:alphaModFix/>
          </a:blip>
          <a:srcRect b="-857" l="0" r="0" t="0"/>
          <a:stretch/>
        </p:blipFill>
        <p:spPr>
          <a:xfrm>
            <a:off x="8518900" y="108950"/>
            <a:ext cx="499749" cy="77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Persistence via s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cheduled tasks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4" name="Google Shape;174;p27"/>
          <p:cNvSpPr txBox="1"/>
          <p:nvPr>
            <p:ph idx="1" type="body"/>
          </p:nvPr>
        </p:nvSpPr>
        <p:spPr>
          <a:xfrm>
            <a:off x="311700" y="11105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Can run a process at a set time or interval using cron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Files related to cron can be found in /etc/cron.*, /etc/crontab and /var/spool/crontab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175" name="Google Shape;175;p27"/>
          <p:cNvPicPr preferRelativeResize="0"/>
          <p:nvPr/>
        </p:nvPicPr>
        <p:blipFill rotWithShape="1">
          <a:blip r:embed="rId3">
            <a:alphaModFix/>
          </a:blip>
          <a:srcRect b="-857" l="0" r="0" t="0"/>
          <a:stretch/>
        </p:blipFill>
        <p:spPr>
          <a:xfrm>
            <a:off x="8518900" y="108950"/>
            <a:ext cx="499749" cy="776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3100" y="2729136"/>
            <a:ext cx="7517800" cy="2119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Persistence via user login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2" name="Google Shape;182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Many config files can automatically execute programs whenever a user logs in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Any user: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↳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/etc/profile.d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↳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/etc/profile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↳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/etc/bash.bashrc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Individual user’s home dir: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↳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~/.bashrc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↳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~/.bash_profile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183" name="Google Shape;183;p28"/>
          <p:cNvPicPr preferRelativeResize="0"/>
          <p:nvPr/>
        </p:nvPicPr>
        <p:blipFill rotWithShape="1">
          <a:blip r:embed="rId3">
            <a:alphaModFix/>
          </a:blip>
          <a:srcRect b="-857" l="0" r="0" t="0"/>
          <a:stretch/>
        </p:blipFill>
        <p:spPr>
          <a:xfrm>
            <a:off x="8518900" y="108950"/>
            <a:ext cx="499749" cy="77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Killing a process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9" name="Google Shape;189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Once you have disabled the infection vector and persistence mechanism, you can kill the implant’s process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Get the process’ PID from ps or netstat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k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ill -9 [PID]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190" name="Google Shape;190;p29"/>
          <p:cNvPicPr preferRelativeResize="0"/>
          <p:nvPr/>
        </p:nvPicPr>
        <p:blipFill rotWithShape="1">
          <a:blip r:embed="rId3">
            <a:alphaModFix/>
          </a:blip>
          <a:srcRect b="-857" l="0" r="0" t="0"/>
          <a:stretch/>
        </p:blipFill>
        <p:spPr>
          <a:xfrm>
            <a:off x="8518900" y="108950"/>
            <a:ext cx="499749" cy="77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CD767"/>
        </a:solidFill>
      </p:bgPr>
    </p:bg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0"/>
          <p:cNvSpPr txBox="1"/>
          <p:nvPr>
            <p:ph type="title"/>
          </p:nvPr>
        </p:nvSpPr>
        <p:spPr>
          <a:xfrm>
            <a:off x="311700" y="2027700"/>
            <a:ext cx="8520600" cy="108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Windows Incident Response</a:t>
            </a:r>
            <a:endParaRPr sz="6000">
              <a:solidFill>
                <a:srgbClr val="333333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196" name="Google Shape;196;p30"/>
          <p:cNvPicPr preferRelativeResize="0"/>
          <p:nvPr/>
        </p:nvPicPr>
        <p:blipFill rotWithShape="1">
          <a:blip r:embed="rId3">
            <a:alphaModFix/>
          </a:blip>
          <a:srcRect b="-857" l="0" r="0" t="0"/>
          <a:stretch/>
        </p:blipFill>
        <p:spPr>
          <a:xfrm>
            <a:off x="8526675" y="116725"/>
            <a:ext cx="499749" cy="77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Finding unusual processes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2" name="Google Shape;202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Process Explorer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↳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Like task manager on steroids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↳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Part of the Sysinternals suite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Suspicious processes often don’t have a parent process or a company name 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Handy functionality: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↳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Verify integrity of file signatures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↳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View DLLs loaded by process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↳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View strings in memory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↳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Upload to VirusTotal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203" name="Google Shape;203;p31"/>
          <p:cNvPicPr preferRelativeResize="0"/>
          <p:nvPr/>
        </p:nvPicPr>
        <p:blipFill rotWithShape="1">
          <a:blip r:embed="rId3">
            <a:alphaModFix/>
          </a:blip>
          <a:srcRect b="-857" l="0" r="0" t="0"/>
          <a:stretch/>
        </p:blipFill>
        <p:spPr>
          <a:xfrm>
            <a:off x="8518900" y="108950"/>
            <a:ext cx="499749" cy="77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Outline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Cyberattack timeline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Incident response on Linux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Incident response on Windows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Policy stuff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Windows implant finding demo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64" name="Google Shape;64;p14"/>
          <p:cNvPicPr preferRelativeResize="0"/>
          <p:nvPr/>
        </p:nvPicPr>
        <p:blipFill rotWithShape="1">
          <a:blip r:embed="rId3">
            <a:alphaModFix/>
          </a:blip>
          <a:srcRect b="-857" l="0" r="0" t="0"/>
          <a:stretch/>
        </p:blipFill>
        <p:spPr>
          <a:xfrm>
            <a:off x="8518900" y="108950"/>
            <a:ext cx="499749" cy="77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Finding unusual network connections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9" name="Google Shape;209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etstat works on Windows too! But it has different flags: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↳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etstat -abno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TCPView is even better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↳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Another sysinternals suite tool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↳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Shows the same information as netstat but is much more interactive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Can inspect network connections in more detail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Can suspend / terminate network connections without terminating the parent process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210" name="Google Shape;210;p32"/>
          <p:cNvPicPr preferRelativeResize="0"/>
          <p:nvPr/>
        </p:nvPicPr>
        <p:blipFill rotWithShape="1">
          <a:blip r:embed="rId3">
            <a:alphaModFix/>
          </a:blip>
          <a:srcRect b="-857" l="0" r="0" t="0"/>
          <a:stretch/>
        </p:blipFill>
        <p:spPr>
          <a:xfrm>
            <a:off x="8518900" y="108950"/>
            <a:ext cx="499749" cy="77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Common infection vectors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16" name="Google Shape;216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Default passwords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Misconfigured user accounts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Misconfigured / vulnerable services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Vulnerable OS (especially older versions of Windows)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217" name="Google Shape;217;p33"/>
          <p:cNvPicPr preferRelativeResize="0"/>
          <p:nvPr/>
        </p:nvPicPr>
        <p:blipFill rotWithShape="1">
          <a:blip r:embed="rId3">
            <a:alphaModFix/>
          </a:blip>
          <a:srcRect b="-857" l="0" r="0" t="0"/>
          <a:stretch/>
        </p:blipFill>
        <p:spPr>
          <a:xfrm>
            <a:off x="8518900" y="108950"/>
            <a:ext cx="499749" cy="77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Privilege escalation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23" name="Google Shape;223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SO many ways to privesc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-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Misconfigured user accounts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-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Token manipulation to get SeDebugPrivilege, SeImpersonatePrivilege, etc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-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Passwords cached in memory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-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User Account Control (UAC) bypass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-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DLL Injection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224" name="Google Shape;224;p34"/>
          <p:cNvPicPr preferRelativeResize="0"/>
          <p:nvPr/>
        </p:nvPicPr>
        <p:blipFill rotWithShape="1">
          <a:blip r:embed="rId3">
            <a:alphaModFix/>
          </a:blip>
          <a:srcRect b="-857" l="0" r="0" t="0"/>
          <a:stretch/>
        </p:blipFill>
        <p:spPr>
          <a:xfrm>
            <a:off x="8518900" y="108950"/>
            <a:ext cx="499749" cy="77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Persistence - Registry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30" name="Google Shape;230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Many registry keys allow files to be run on boot or when certain conditions occur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Most common registry key for persistence is: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↳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Software\Microsoft\Windows\CurrentVersion\Run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A more complete list can be found here: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↳"/>
            </a:pPr>
            <a:r>
              <a:rPr lang="en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https://threatvector.cylance.com/en_us/home/windows-registry-persistence-part-2-the-run-keys-and-search-order.html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231" name="Google Shape;231;p35"/>
          <p:cNvPicPr preferRelativeResize="0"/>
          <p:nvPr/>
        </p:nvPicPr>
        <p:blipFill rotWithShape="1">
          <a:blip r:embed="rId4">
            <a:alphaModFix/>
          </a:blip>
          <a:srcRect b="-857" l="0" r="0" t="0"/>
          <a:stretch/>
        </p:blipFill>
        <p:spPr>
          <a:xfrm>
            <a:off x="8518900" y="108950"/>
            <a:ext cx="499749" cy="77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Persistence - Services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37" name="Google Shape;237;p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Like in Linux, it is common for malware to install itself as a service to gain persistence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Technically use the System\CurrentControlSet\Services key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238" name="Google Shape;238;p36"/>
          <p:cNvPicPr preferRelativeResize="0"/>
          <p:nvPr/>
        </p:nvPicPr>
        <p:blipFill rotWithShape="1">
          <a:blip r:embed="rId3">
            <a:alphaModFix/>
          </a:blip>
          <a:srcRect b="-857" l="0" r="0" t="0"/>
          <a:stretch/>
        </p:blipFill>
        <p:spPr>
          <a:xfrm>
            <a:off x="8518900" y="108950"/>
            <a:ext cx="499749" cy="77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AutoRuns tool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4" name="Google Shape;244;p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Yet another awesome Sysinternals suite tool!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Lists all files that are able to run at boot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Pink entries don’t have a valid signature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Yellow entries cannot be matched to a file that currently exists on the system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245" name="Google Shape;245;p37"/>
          <p:cNvPicPr preferRelativeResize="0"/>
          <p:nvPr/>
        </p:nvPicPr>
        <p:blipFill rotWithShape="1">
          <a:blip r:embed="rId3">
            <a:alphaModFix/>
          </a:blip>
          <a:srcRect b="-857" l="0" r="0" t="0"/>
          <a:stretch/>
        </p:blipFill>
        <p:spPr>
          <a:xfrm>
            <a:off x="8518900" y="108950"/>
            <a:ext cx="499749" cy="77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Killing a process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51" name="Google Shape;251;p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Again, make sure you’ve mitigated the infection vector and persistence mechanism first!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Can’t emphasize enough that playing whack-a-mole with attackers is not a good strategy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taskkill /pid [PID] /F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252" name="Google Shape;252;p38"/>
          <p:cNvPicPr preferRelativeResize="0"/>
          <p:nvPr/>
        </p:nvPicPr>
        <p:blipFill rotWithShape="1">
          <a:blip r:embed="rId3">
            <a:alphaModFix/>
          </a:blip>
          <a:srcRect b="-857" l="0" r="0" t="0"/>
          <a:stretch/>
        </p:blipFill>
        <p:spPr>
          <a:xfrm>
            <a:off x="8518900" y="108950"/>
            <a:ext cx="499749" cy="77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CD767"/>
        </a:solidFill>
      </p:bgPr>
    </p:bg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9"/>
          <p:cNvSpPr txBox="1"/>
          <p:nvPr>
            <p:ph type="title"/>
          </p:nvPr>
        </p:nvSpPr>
        <p:spPr>
          <a:xfrm>
            <a:off x="311700" y="2027700"/>
            <a:ext cx="8520600" cy="108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Policy Stuff</a:t>
            </a:r>
            <a:endParaRPr sz="6000">
              <a:solidFill>
                <a:srgbClr val="333333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258" name="Google Shape;258;p39"/>
          <p:cNvPicPr preferRelativeResize="0"/>
          <p:nvPr/>
        </p:nvPicPr>
        <p:blipFill rotWithShape="1">
          <a:blip r:embed="rId3">
            <a:alphaModFix/>
          </a:blip>
          <a:srcRect b="-857" l="0" r="0" t="0"/>
          <a:stretch/>
        </p:blipFill>
        <p:spPr>
          <a:xfrm>
            <a:off x="8526675" y="116725"/>
            <a:ext cx="499749" cy="77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What next?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4" name="Google Shape;264;p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After detecting a cyberattack, lots of questions need to be answered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↳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What systems were affected?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↳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How were these systems affected?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↳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What level of impact did the cyberattack have?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↳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Who was responsible?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↳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What remediation is necessary?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265" name="Google Shape;265;p40"/>
          <p:cNvPicPr preferRelativeResize="0"/>
          <p:nvPr/>
        </p:nvPicPr>
        <p:blipFill rotWithShape="1">
          <a:blip r:embed="rId3">
            <a:alphaModFix/>
          </a:blip>
          <a:srcRect b="-857" l="0" r="0" t="0"/>
          <a:stretch/>
        </p:blipFill>
        <p:spPr>
          <a:xfrm>
            <a:off x="8518900" y="108950"/>
            <a:ext cx="499749" cy="77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The attribution issue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1" name="Google Shape;271;p4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Nearly impossible to actually “prove” that someone was responsible for a cyberattack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Can attribute with some level of confidence based on: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Indicators of Compromise (IOCs)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↳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Actual evidence left behind by cyberattack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-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Tactics, Techniques, Procedures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↳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Habits / patterns of an individual actor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272" name="Google Shape;272;p41"/>
          <p:cNvPicPr preferRelativeResize="0"/>
          <p:nvPr/>
        </p:nvPicPr>
        <p:blipFill rotWithShape="1">
          <a:blip r:embed="rId3">
            <a:alphaModFix/>
          </a:blip>
          <a:srcRect b="-857" l="0" r="0" t="0"/>
          <a:stretch/>
        </p:blipFill>
        <p:spPr>
          <a:xfrm>
            <a:off x="8518900" y="108950"/>
            <a:ext cx="499749" cy="77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CD767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2027700"/>
            <a:ext cx="8520600" cy="108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Attack Timeline</a:t>
            </a:r>
            <a:endParaRPr sz="6000">
              <a:solidFill>
                <a:srgbClr val="333333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70" name="Google Shape;70;p15"/>
          <p:cNvPicPr preferRelativeResize="0"/>
          <p:nvPr/>
        </p:nvPicPr>
        <p:blipFill rotWithShape="1">
          <a:blip r:embed="rId3">
            <a:alphaModFix/>
          </a:blip>
          <a:srcRect b="-857" l="0" r="0" t="0"/>
          <a:stretch/>
        </p:blipFill>
        <p:spPr>
          <a:xfrm>
            <a:off x="8526675" y="116725"/>
            <a:ext cx="499749" cy="77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CD767"/>
        </a:solidFill>
      </p:bgPr>
    </p:bg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42"/>
          <p:cNvSpPr txBox="1"/>
          <p:nvPr>
            <p:ph type="title"/>
          </p:nvPr>
        </p:nvSpPr>
        <p:spPr>
          <a:xfrm>
            <a:off x="311700" y="2027700"/>
            <a:ext cx="8520600" cy="108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Demo!</a:t>
            </a:r>
            <a:endParaRPr sz="6000">
              <a:solidFill>
                <a:srgbClr val="333333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278" name="Google Shape;278;p42"/>
          <p:cNvPicPr preferRelativeResize="0"/>
          <p:nvPr/>
        </p:nvPicPr>
        <p:blipFill rotWithShape="1">
          <a:blip r:embed="rId3">
            <a:alphaModFix/>
          </a:blip>
          <a:srcRect b="-857" l="0" r="0" t="0"/>
          <a:stretch/>
        </p:blipFill>
        <p:spPr>
          <a:xfrm>
            <a:off x="8526675" y="116725"/>
            <a:ext cx="499749" cy="77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A Hypothetical Attack Timeline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76" name="Google Shape;76;p16"/>
          <p:cNvPicPr preferRelativeResize="0"/>
          <p:nvPr/>
        </p:nvPicPr>
        <p:blipFill rotWithShape="1">
          <a:blip r:embed="rId3">
            <a:alphaModFix/>
          </a:blip>
          <a:srcRect b="-857" l="0" r="0" t="0"/>
          <a:stretch/>
        </p:blipFill>
        <p:spPr>
          <a:xfrm>
            <a:off x="8518900" y="108950"/>
            <a:ext cx="499749" cy="7762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7" name="Google Shape;77;p16"/>
          <p:cNvGrpSpPr/>
          <p:nvPr/>
        </p:nvGrpSpPr>
        <p:grpSpPr>
          <a:xfrm>
            <a:off x="4380816" y="1189775"/>
            <a:ext cx="2571173" cy="3483050"/>
            <a:chOff x="5632317" y="1189775"/>
            <a:chExt cx="3305700" cy="3483050"/>
          </a:xfrm>
        </p:grpSpPr>
        <p:sp>
          <p:nvSpPr>
            <p:cNvPr id="78" name="Google Shape;78;p16"/>
            <p:cNvSpPr/>
            <p:nvPr/>
          </p:nvSpPr>
          <p:spPr>
            <a:xfrm>
              <a:off x="5632317" y="1189775"/>
              <a:ext cx="3305700" cy="669000"/>
            </a:xfrm>
            <a:prstGeom prst="chevron">
              <a:avLst>
                <a:gd fmla="val 50000" name="adj"/>
              </a:avLst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Dropper</a:t>
              </a:r>
              <a:endParaRPr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79" name="Google Shape;79;p16"/>
            <p:cNvSpPr txBox="1"/>
            <p:nvPr/>
          </p:nvSpPr>
          <p:spPr>
            <a:xfrm>
              <a:off x="6167063" y="2057125"/>
              <a:ext cx="2236200" cy="26157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Once the attacker has gained access, this stage grabs and installs any further stages of the attack.</a:t>
              </a:r>
              <a:endParaRPr sz="12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  <p:grpSp>
        <p:nvGrpSpPr>
          <p:cNvPr id="80" name="Google Shape;80;p16"/>
          <p:cNvGrpSpPr/>
          <p:nvPr/>
        </p:nvGrpSpPr>
        <p:grpSpPr>
          <a:xfrm>
            <a:off x="0" y="1189989"/>
            <a:ext cx="2758779" cy="3482836"/>
            <a:chOff x="0" y="1189989"/>
            <a:chExt cx="3546900" cy="3482836"/>
          </a:xfrm>
        </p:grpSpPr>
        <p:sp>
          <p:nvSpPr>
            <p:cNvPr id="81" name="Google Shape;81;p16"/>
            <p:cNvSpPr/>
            <p:nvPr/>
          </p:nvSpPr>
          <p:spPr>
            <a:xfrm>
              <a:off x="0" y="1189989"/>
              <a:ext cx="3546900" cy="669000"/>
            </a:xfrm>
            <a:prstGeom prst="homePlate">
              <a:avLst>
                <a:gd fmla="val 50000" name="adj"/>
              </a:avLst>
            </a:prstGeom>
            <a:solidFill>
              <a:srgbClr val="FFEDB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lt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Research</a:t>
              </a:r>
              <a:endParaRPr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82" name="Google Shape;82;p16"/>
            <p:cNvSpPr txBox="1"/>
            <p:nvPr/>
          </p:nvSpPr>
          <p:spPr>
            <a:xfrm>
              <a:off x="655361" y="2057125"/>
              <a:ext cx="2236200" cy="2615700"/>
            </a:xfrm>
            <a:prstGeom prst="rect">
              <a:avLst/>
            </a:prstGeom>
            <a:solidFill>
              <a:srgbClr val="FFEDB8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Courier New"/>
                  <a:ea typeface="Courier New"/>
                  <a:cs typeface="Courier New"/>
                  <a:sym typeface="Courier New"/>
                </a:rPr>
                <a:t>Attacker begins researching any vulnerabilities in their target, and developing exploits to allow them to gain access.</a:t>
              </a:r>
              <a:endParaRPr sz="1200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  <p:grpSp>
        <p:nvGrpSpPr>
          <p:cNvPr id="83" name="Google Shape;83;p16"/>
          <p:cNvGrpSpPr/>
          <p:nvPr/>
        </p:nvGrpSpPr>
        <p:grpSpPr>
          <a:xfrm>
            <a:off x="2290002" y="1189775"/>
            <a:ext cx="2571173" cy="3483050"/>
            <a:chOff x="2944204" y="1189775"/>
            <a:chExt cx="3305700" cy="3483050"/>
          </a:xfrm>
        </p:grpSpPr>
        <p:sp>
          <p:nvSpPr>
            <p:cNvPr id="84" name="Google Shape;84;p16"/>
            <p:cNvSpPr/>
            <p:nvPr/>
          </p:nvSpPr>
          <p:spPr>
            <a:xfrm>
              <a:off x="2944204" y="1189775"/>
              <a:ext cx="3305700" cy="669000"/>
            </a:xfrm>
            <a:prstGeom prst="chevron">
              <a:avLst>
                <a:gd fmla="val 50000" name="adj"/>
              </a:avLst>
            </a:prstGeom>
            <a:solidFill>
              <a:srgbClr val="FCD7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lt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Exploit</a:t>
              </a:r>
              <a:endParaRPr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85" name="Google Shape;85;p16"/>
            <p:cNvSpPr txBox="1"/>
            <p:nvPr/>
          </p:nvSpPr>
          <p:spPr>
            <a:xfrm>
              <a:off x="3478949" y="2057125"/>
              <a:ext cx="2236200" cy="2615700"/>
            </a:xfrm>
            <a:prstGeom prst="rect">
              <a:avLst/>
            </a:prstGeom>
            <a:solidFill>
              <a:srgbClr val="FCD767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Courier New"/>
                  <a:ea typeface="Courier New"/>
                  <a:cs typeface="Courier New"/>
                  <a:sym typeface="Courier New"/>
                </a:rPr>
                <a:t>Attacker actually pulls the trigger on the exploit, live on the real target system.</a:t>
              </a:r>
              <a:endParaRPr sz="1200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  <p:grpSp>
        <p:nvGrpSpPr>
          <p:cNvPr id="86" name="Google Shape;86;p16"/>
          <p:cNvGrpSpPr/>
          <p:nvPr/>
        </p:nvGrpSpPr>
        <p:grpSpPr>
          <a:xfrm>
            <a:off x="6573125" y="1189875"/>
            <a:ext cx="2571173" cy="3483050"/>
            <a:chOff x="5632317" y="1189775"/>
            <a:chExt cx="3305700" cy="3483050"/>
          </a:xfrm>
        </p:grpSpPr>
        <p:sp>
          <p:nvSpPr>
            <p:cNvPr id="87" name="Google Shape;87;p16"/>
            <p:cNvSpPr/>
            <p:nvPr/>
          </p:nvSpPr>
          <p:spPr>
            <a:xfrm>
              <a:off x="5632317" y="1189775"/>
              <a:ext cx="3305700" cy="669000"/>
            </a:xfrm>
            <a:prstGeom prst="chevron">
              <a:avLst>
                <a:gd fmla="val 50000" name="adj"/>
              </a:avLst>
            </a:pr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Implant</a:t>
              </a:r>
              <a:endParaRPr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88" name="Google Shape;88;p16"/>
            <p:cNvSpPr txBox="1"/>
            <p:nvPr/>
          </p:nvSpPr>
          <p:spPr>
            <a:xfrm>
              <a:off x="6167063" y="2057125"/>
              <a:ext cx="2236200" cy="261570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Contains any persistence and stealth capabilities designed to maintain the attacker’s access.</a:t>
              </a:r>
              <a:endParaRPr sz="12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Stuxnet’s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Attack Timeline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(probably)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94" name="Google Shape;94;p17"/>
          <p:cNvPicPr preferRelativeResize="0"/>
          <p:nvPr/>
        </p:nvPicPr>
        <p:blipFill rotWithShape="1">
          <a:blip r:embed="rId3">
            <a:alphaModFix/>
          </a:blip>
          <a:srcRect b="-857" l="0" r="0" t="0"/>
          <a:stretch/>
        </p:blipFill>
        <p:spPr>
          <a:xfrm>
            <a:off x="8518900" y="108950"/>
            <a:ext cx="499749" cy="7762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5" name="Google Shape;95;p17"/>
          <p:cNvGrpSpPr/>
          <p:nvPr/>
        </p:nvGrpSpPr>
        <p:grpSpPr>
          <a:xfrm>
            <a:off x="4380816" y="1189775"/>
            <a:ext cx="2571173" cy="3483050"/>
            <a:chOff x="5632317" y="1189775"/>
            <a:chExt cx="3305700" cy="3483050"/>
          </a:xfrm>
        </p:grpSpPr>
        <p:sp>
          <p:nvSpPr>
            <p:cNvPr id="96" name="Google Shape;96;p17"/>
            <p:cNvSpPr/>
            <p:nvPr/>
          </p:nvSpPr>
          <p:spPr>
            <a:xfrm>
              <a:off x="5632317" y="1189775"/>
              <a:ext cx="3305700" cy="669000"/>
            </a:xfrm>
            <a:prstGeom prst="chevron">
              <a:avLst>
                <a:gd fmla="val 50000" name="adj"/>
              </a:avLst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Dropper</a:t>
              </a:r>
              <a:endParaRPr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97" name="Google Shape;97;p17"/>
            <p:cNvSpPr txBox="1"/>
            <p:nvPr/>
          </p:nvSpPr>
          <p:spPr>
            <a:xfrm>
              <a:off x="6167063" y="2057125"/>
              <a:ext cx="2236200" cy="26157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Installs an implant for Windows, and hijacks a driver for the PLC controller software.</a:t>
              </a:r>
              <a:endParaRPr sz="12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  <p:grpSp>
        <p:nvGrpSpPr>
          <p:cNvPr id="98" name="Google Shape;98;p17"/>
          <p:cNvGrpSpPr/>
          <p:nvPr/>
        </p:nvGrpSpPr>
        <p:grpSpPr>
          <a:xfrm>
            <a:off x="0" y="1189989"/>
            <a:ext cx="2758779" cy="3482836"/>
            <a:chOff x="0" y="1189989"/>
            <a:chExt cx="3546900" cy="3482836"/>
          </a:xfrm>
        </p:grpSpPr>
        <p:sp>
          <p:nvSpPr>
            <p:cNvPr id="99" name="Google Shape;99;p17"/>
            <p:cNvSpPr/>
            <p:nvPr/>
          </p:nvSpPr>
          <p:spPr>
            <a:xfrm>
              <a:off x="0" y="1189989"/>
              <a:ext cx="3546900" cy="669000"/>
            </a:xfrm>
            <a:prstGeom prst="homePlate">
              <a:avLst>
                <a:gd fmla="val 50000" name="adj"/>
              </a:avLst>
            </a:prstGeom>
            <a:solidFill>
              <a:srgbClr val="FFEDB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lt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Research</a:t>
              </a:r>
              <a:endParaRPr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00" name="Google Shape;100;p17"/>
            <p:cNvSpPr txBox="1"/>
            <p:nvPr/>
          </p:nvSpPr>
          <p:spPr>
            <a:xfrm>
              <a:off x="655361" y="2057125"/>
              <a:ext cx="2236200" cy="2615700"/>
            </a:xfrm>
            <a:prstGeom prst="rect">
              <a:avLst/>
            </a:prstGeom>
            <a:solidFill>
              <a:srgbClr val="FFEDB8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Courier New"/>
                  <a:ea typeface="Courier New"/>
                  <a:cs typeface="Courier New"/>
                  <a:sym typeface="Courier New"/>
                </a:rPr>
                <a:t>Author: “Wow, I wish we had something that could damage SCADA-controlled systems. Let’s build something for that.”</a:t>
              </a:r>
              <a:endParaRPr sz="12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Courier New"/>
                  <a:ea typeface="Courier New"/>
                  <a:cs typeface="Courier New"/>
                  <a:sym typeface="Courier New"/>
                </a:rPr>
                <a:t>Targeted 3 Parts:</a:t>
              </a:r>
              <a:endParaRPr sz="12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Courier New"/>
                  <a:ea typeface="Courier New"/>
                  <a:cs typeface="Courier New"/>
                  <a:sym typeface="Courier New"/>
                </a:rPr>
                <a:t>Windows, SCADA, PLC’s</a:t>
              </a:r>
              <a:endParaRPr sz="1200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  <p:grpSp>
        <p:nvGrpSpPr>
          <p:cNvPr id="101" name="Google Shape;101;p17"/>
          <p:cNvGrpSpPr/>
          <p:nvPr/>
        </p:nvGrpSpPr>
        <p:grpSpPr>
          <a:xfrm>
            <a:off x="2290002" y="1189775"/>
            <a:ext cx="2571173" cy="3483050"/>
            <a:chOff x="2944204" y="1189775"/>
            <a:chExt cx="3305700" cy="3483050"/>
          </a:xfrm>
        </p:grpSpPr>
        <p:sp>
          <p:nvSpPr>
            <p:cNvPr id="102" name="Google Shape;102;p17"/>
            <p:cNvSpPr/>
            <p:nvPr/>
          </p:nvSpPr>
          <p:spPr>
            <a:xfrm>
              <a:off x="2944204" y="1189775"/>
              <a:ext cx="3305700" cy="669000"/>
            </a:xfrm>
            <a:prstGeom prst="chevron">
              <a:avLst>
                <a:gd fmla="val 50000" name="adj"/>
              </a:avLst>
            </a:prstGeom>
            <a:solidFill>
              <a:srgbClr val="FCD7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lt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Exploit</a:t>
              </a:r>
              <a:endParaRPr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03" name="Google Shape;103;p17"/>
            <p:cNvSpPr txBox="1"/>
            <p:nvPr/>
          </p:nvSpPr>
          <p:spPr>
            <a:xfrm>
              <a:off x="3478949" y="2057125"/>
              <a:ext cx="2236200" cy="2615700"/>
            </a:xfrm>
            <a:prstGeom prst="rect">
              <a:avLst/>
            </a:prstGeom>
            <a:solidFill>
              <a:srgbClr val="FCD767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Courier New"/>
                  <a:ea typeface="Courier New"/>
                  <a:cs typeface="Courier New"/>
                  <a:sym typeface="Courier New"/>
                </a:rPr>
                <a:t>Gain RCE in Windows via: USB Drives, Printer Drivers, CPLINK, LNK/PIF</a:t>
              </a:r>
              <a:endParaRPr sz="1200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  <p:grpSp>
        <p:nvGrpSpPr>
          <p:cNvPr id="104" name="Google Shape;104;p17"/>
          <p:cNvGrpSpPr/>
          <p:nvPr/>
        </p:nvGrpSpPr>
        <p:grpSpPr>
          <a:xfrm>
            <a:off x="6573125" y="1189875"/>
            <a:ext cx="2571173" cy="3483050"/>
            <a:chOff x="5632317" y="1189775"/>
            <a:chExt cx="3305700" cy="3483050"/>
          </a:xfrm>
        </p:grpSpPr>
        <p:sp>
          <p:nvSpPr>
            <p:cNvPr id="105" name="Google Shape;105;p17"/>
            <p:cNvSpPr/>
            <p:nvPr/>
          </p:nvSpPr>
          <p:spPr>
            <a:xfrm>
              <a:off x="5632317" y="1189775"/>
              <a:ext cx="3305700" cy="669000"/>
            </a:xfrm>
            <a:prstGeom prst="chevron">
              <a:avLst>
                <a:gd fmla="val 50000" name="adj"/>
              </a:avLst>
            </a:pr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Implant</a:t>
              </a:r>
              <a:endParaRPr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06" name="Google Shape;106;p17"/>
            <p:cNvSpPr txBox="1"/>
            <p:nvPr/>
          </p:nvSpPr>
          <p:spPr>
            <a:xfrm>
              <a:off x="6167063" y="2057125"/>
              <a:ext cx="2236200" cy="261570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 Windows kernel mode rootkit, enabling an attack on the SCADA driver, and an implant in the PLC itself.</a:t>
              </a:r>
              <a:endParaRPr sz="12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/>
          <p:nvPr>
            <p:ph type="title"/>
          </p:nvPr>
        </p:nvSpPr>
        <p:spPr>
          <a:xfrm>
            <a:off x="257225" y="1853550"/>
            <a:ext cx="8520600" cy="7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Courier New"/>
                <a:ea typeface="Courier New"/>
                <a:cs typeface="Courier New"/>
                <a:sym typeface="Courier New"/>
              </a:rPr>
              <a:t>So, you’ve been pwned.</a:t>
            </a:r>
            <a:endParaRPr sz="3600"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112" name="Google Shape;112;p18"/>
          <p:cNvPicPr preferRelativeResize="0"/>
          <p:nvPr/>
        </p:nvPicPr>
        <p:blipFill rotWithShape="1">
          <a:blip r:embed="rId3">
            <a:alphaModFix/>
          </a:blip>
          <a:srcRect b="-857" l="0" r="0" t="0"/>
          <a:stretch/>
        </p:blipFill>
        <p:spPr>
          <a:xfrm>
            <a:off x="8518900" y="108950"/>
            <a:ext cx="499749" cy="77627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8"/>
          <p:cNvSpPr txBox="1"/>
          <p:nvPr>
            <p:ph type="title"/>
          </p:nvPr>
        </p:nvSpPr>
        <p:spPr>
          <a:xfrm>
            <a:off x="311700" y="2571750"/>
            <a:ext cx="8520600" cy="7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Courier New"/>
                <a:ea typeface="Courier New"/>
                <a:cs typeface="Courier New"/>
                <a:sym typeface="Courier New"/>
              </a:rPr>
              <a:t>...now what?</a:t>
            </a:r>
            <a:endParaRPr sz="36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CD767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/>
          <p:nvPr>
            <p:ph type="title"/>
          </p:nvPr>
        </p:nvSpPr>
        <p:spPr>
          <a:xfrm>
            <a:off x="311700" y="2027700"/>
            <a:ext cx="8520600" cy="108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Linux Incident Response</a:t>
            </a:r>
            <a:endParaRPr sz="6000">
              <a:solidFill>
                <a:srgbClr val="333333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119" name="Google Shape;119;p19"/>
          <p:cNvPicPr preferRelativeResize="0"/>
          <p:nvPr/>
        </p:nvPicPr>
        <p:blipFill rotWithShape="1">
          <a:blip r:embed="rId3">
            <a:alphaModFix/>
          </a:blip>
          <a:srcRect b="-857" l="0" r="0" t="0"/>
          <a:stretch/>
        </p:blipFill>
        <p:spPr>
          <a:xfrm>
            <a:off x="8526675" y="116725"/>
            <a:ext cx="499749" cy="77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Finding unusual processes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25" name="Google Shape;125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List all running processes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↳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 -ef | less -S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Be familiar with what processes normally run on your system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Investigate anything out of the ordinary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126" name="Google Shape;126;p20"/>
          <p:cNvPicPr preferRelativeResize="0"/>
          <p:nvPr/>
        </p:nvPicPr>
        <p:blipFill rotWithShape="1">
          <a:blip r:embed="rId3">
            <a:alphaModFix/>
          </a:blip>
          <a:srcRect b="-857" l="0" r="0" t="0"/>
          <a:stretch/>
        </p:blipFill>
        <p:spPr>
          <a:xfrm>
            <a:off x="8518900" y="108950"/>
            <a:ext cx="499749" cy="77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Finding unusual network connections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2" name="Google Shape;132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Malware often needs a way to communicate over the network 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↳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Command &amp; Control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↳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Exfiltrate data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List all processes listening on the network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↳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etstat -tulpn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↳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ss -tulpn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‒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Make sure only necessary services are listening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133" name="Google Shape;133;p21"/>
          <p:cNvPicPr preferRelativeResize="0"/>
          <p:nvPr/>
        </p:nvPicPr>
        <p:blipFill rotWithShape="1">
          <a:blip r:embed="rId3">
            <a:alphaModFix/>
          </a:blip>
          <a:srcRect b="-857" l="0" r="0" t="0"/>
          <a:stretch/>
        </p:blipFill>
        <p:spPr>
          <a:xfrm>
            <a:off x="8518900" y="108950"/>
            <a:ext cx="499749" cy="77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